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328" r:id="rId3"/>
    <p:sldId id="327" r:id="rId4"/>
    <p:sldId id="326" r:id="rId5"/>
    <p:sldId id="261" r:id="rId6"/>
    <p:sldId id="295" r:id="rId7"/>
    <p:sldId id="264" r:id="rId8"/>
    <p:sldId id="265" r:id="rId9"/>
    <p:sldId id="269" r:id="rId10"/>
    <p:sldId id="270" r:id="rId11"/>
    <p:sldId id="301" r:id="rId12"/>
    <p:sldId id="325" r:id="rId13"/>
    <p:sldId id="302" r:id="rId14"/>
    <p:sldId id="303" r:id="rId15"/>
    <p:sldId id="305" r:id="rId16"/>
    <p:sldId id="307" r:id="rId17"/>
    <p:sldId id="280" r:id="rId18"/>
    <p:sldId id="322" r:id="rId19"/>
    <p:sldId id="323" r:id="rId20"/>
    <p:sldId id="32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491" autoAdjust="0"/>
  </p:normalViewPr>
  <p:slideViewPr>
    <p:cSldViewPr>
      <p:cViewPr varScale="1">
        <p:scale>
          <a:sx n="107" d="100"/>
          <a:sy n="107" d="100"/>
        </p:scale>
        <p:origin x="16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er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2017-2022 годы</a:t>
            </a:r>
          </a:p>
        </c:rich>
      </c:tx>
      <c:layout>
        <c:manualLayout>
          <c:xMode val="edge"/>
          <c:yMode val="edge"/>
          <c:x val="0.31501467017307616"/>
          <c:y val="0.1111103334359866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52665600430124E-2"/>
          <c:y val="0.17149676212554121"/>
          <c:w val="0.55298738246467882"/>
          <c:h val="0.76277926437174792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2.9429405137938272E-3"/>
                  <c:y val="-1.0596434066431367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10,8%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D9B-4A38-8309-588337D53FD6}"/>
                </c:ext>
              </c:extLst>
            </c:dLbl>
            <c:dLbl>
              <c:idx val="1"/>
              <c:layout>
                <c:manualLayout>
                  <c:x val="5.0755399225558433E-2"/>
                  <c:y val="-0.1240454260037675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80,4%</a:t>
                    </a:r>
                  </a:p>
                  <a:p>
                    <a:r>
                      <a:rPr lang="en-US" sz="2000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D9B-4A38-8309-588337D53FD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dirty="0"/>
                      <a:t>8,7%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D9B-4A38-8309-588337D53FD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000"/>
                      <a:t>0,1%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9B-4A38-8309-588337D53F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Лист3!$A$1:$A$4</c:f>
              <c:strCache>
                <c:ptCount val="4"/>
                <c:pt idx="0">
                  <c:v>пищевая</c:v>
                </c:pt>
                <c:pt idx="1">
                  <c:v>обработка древисины</c:v>
                </c:pt>
                <c:pt idx="2">
                  <c:v>производство энергии</c:v>
                </c:pt>
                <c:pt idx="3">
                  <c:v>прочие</c:v>
                </c:pt>
              </c:strCache>
            </c:strRef>
          </c:cat>
          <c:val>
            <c:numRef>
              <c:f>Лист3!$B$1:$B$4</c:f>
              <c:numCache>
                <c:formatCode>General</c:formatCode>
                <c:ptCount val="4"/>
                <c:pt idx="0">
                  <c:v>10.3</c:v>
                </c:pt>
                <c:pt idx="1">
                  <c:v>80.900000000000006</c:v>
                </c:pt>
                <c:pt idx="2">
                  <c:v>8.3000000000000007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9B-4A38-8309-588337D53FD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0244892324416133"/>
          <c:y val="0.67221866713593792"/>
          <c:w val="0.39755107675584239"/>
          <c:h val="0.3277813328640619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12974075180124E-2"/>
          <c:y val="7.7844573001212322E-2"/>
          <c:w val="0.75240799628579091"/>
          <c:h val="0.92215542699878972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2.1265553501188597E-2"/>
                  <c:y val="-1.0798004372626699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34,9%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1DF-42DA-80AD-036ABA7143A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/>
                      <a:t>65,1%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1DF-42DA-80AD-036ABA7143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Лист2!$A$4:$A$5</c:f>
              <c:strCache>
                <c:ptCount val="2"/>
                <c:pt idx="0">
                  <c:v>крупные и средние предприятия </c:v>
                </c:pt>
                <c:pt idx="1">
                  <c:v>СМП</c:v>
                </c:pt>
              </c:strCache>
            </c:strRef>
          </c:cat>
          <c:val>
            <c:numRef>
              <c:f>Лист2!$B$4:$B$5</c:f>
              <c:numCache>
                <c:formatCode>General</c:formatCode>
                <c:ptCount val="2"/>
                <c:pt idx="0">
                  <c:v>8.3000000000000007</c:v>
                </c:pt>
                <c:pt idx="1">
                  <c:v>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DF-42DA-80AD-036ABA7143A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5185265671944095"/>
          <c:y val="0.71391933840490629"/>
          <c:w val="0.43427967007617957"/>
          <c:h val="0.2461823221152989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0.09722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0D23BC0-1372-140B-EB38-162CD60096E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286248" cy="5000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0.16129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8FB365B-45FC-F43A-BC17-1F3A6100E26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071802" cy="71438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B29DB-422C-4697-9690-1C06A6B089D1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2E2A5-8E71-4EEF-B184-EE96A23668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2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Кикнурский район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2E2A5-8E71-4EEF-B184-EE96A236681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5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2E2A5-8E71-4EEF-B184-EE96A236681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2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2E2A5-8E71-4EEF-B184-EE96A236681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5B-B42C-4FB5-9D28-031654E54518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68B-5AED-4209-BB9A-C5D4C3966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5B-B42C-4FB5-9D28-031654E54518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68B-5AED-4209-BB9A-C5D4C3966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5B-B42C-4FB5-9D28-031654E54518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68B-5AED-4209-BB9A-C5D4C3966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5B-B42C-4FB5-9D28-031654E54518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68B-5AED-4209-BB9A-C5D4C39669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5B-B42C-4FB5-9D28-031654E54518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68B-5AED-4209-BB9A-C5D4C3966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5B-B42C-4FB5-9D28-031654E54518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68B-5AED-4209-BB9A-C5D4C3966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5B-B42C-4FB5-9D28-031654E54518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68B-5AED-4209-BB9A-C5D4C3966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5B-B42C-4FB5-9D28-031654E54518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68B-5AED-4209-BB9A-C5D4C3966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5B-B42C-4FB5-9D28-031654E54518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68B-5AED-4209-BB9A-C5D4C3966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5B-B42C-4FB5-9D28-031654E54518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68B-5AED-4209-BB9A-C5D4C3966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5B-B42C-4FB5-9D28-031654E54518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D68B-5AED-4209-BB9A-C5D4C3966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EF65B-B42C-4FB5-9D28-031654E54518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CD68B-5AED-4209-BB9A-C5D4C3966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kiknursky_okryg" TargetMode="External"/><Relationship Id="rId2" Type="http://schemas.openxmlformats.org/officeDocument/2006/relationships/hyperlink" Target="https://kiknur-okrug.gosuslug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k.ru/group/5576177274071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br>
              <a:rPr lang="ru-RU" sz="4800" b="1" dirty="0"/>
            </a:br>
            <a:br>
              <a:rPr lang="ru-RU" sz="4800" b="1" dirty="0"/>
            </a:br>
            <a:r>
              <a:rPr lang="ru-RU" sz="4800" b="1" dirty="0"/>
              <a:t>Инвестиционный паспорт Кикнурского  муниципального округа</a:t>
            </a:r>
            <a:br>
              <a:rPr lang="ru-RU" sz="4800" b="1" dirty="0"/>
            </a:br>
            <a:br>
              <a:rPr lang="ru-RU" sz="4800" b="1" dirty="0"/>
            </a:br>
            <a:br>
              <a:rPr lang="ru-RU" sz="4800" b="1" dirty="0"/>
            </a:br>
            <a:br>
              <a:rPr lang="ru-RU" sz="4800" b="1" dirty="0"/>
            </a:br>
            <a:r>
              <a:rPr lang="ru-RU" sz="2400" dirty="0"/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800" b="1" dirty="0"/>
              <a:t>Производство важнейших видов промышленной продукции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560850"/>
              </p:ext>
            </p:extLst>
          </p:nvPr>
        </p:nvGraphicFramePr>
        <p:xfrm>
          <a:off x="6300192" y="785794"/>
          <a:ext cx="284380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178038"/>
              </p:ext>
            </p:extLst>
          </p:nvPr>
        </p:nvGraphicFramePr>
        <p:xfrm>
          <a:off x="179512" y="1556792"/>
          <a:ext cx="6215076" cy="389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5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5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1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Виды промышленной продукции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измерения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</a:p>
                  </a:txBody>
                  <a:tcPr marL="25400" marR="25400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Лесоматериалы, продольно распиленные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тыс. м3.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20,2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19,4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18,7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18,9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19,1</a:t>
                      </a:r>
                    </a:p>
                  </a:txBody>
                  <a:tcPr marL="25400" marR="25400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Хлебобулочные изделия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тонн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508,6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507,5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506,2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499,5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348,8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330,6</a:t>
                      </a:r>
                    </a:p>
                  </a:txBody>
                  <a:tcPr marL="25400" marR="25400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макаронные изделия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тонн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26,5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28,4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40,2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36,0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29,5</a:t>
                      </a:r>
                    </a:p>
                  </a:txBody>
                  <a:tcPr marL="25400" marR="25400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Тепловая энергия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тыс. Гкал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10,16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9,68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9,21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9,42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7,4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7,4</a:t>
                      </a:r>
                    </a:p>
                  </a:txBody>
                  <a:tcPr marL="25400" marR="25400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тыс. куб. 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138,4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147,1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144,8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142,6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143,4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140,3</a:t>
                      </a:r>
                    </a:p>
                  </a:txBody>
                  <a:tcPr marL="25400" marR="25400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/>
              <a:t>Продукция местных производителей</a:t>
            </a:r>
            <a:endParaRPr lang="ru-RU" sz="3600" dirty="0"/>
          </a:p>
        </p:txBody>
      </p:sp>
      <p:pic>
        <p:nvPicPr>
          <p:cNvPr id="4" name="Picture 5" descr="DSCN307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2818015" cy="26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Glava\AppData\Local\Temp\P_20170323_114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928670"/>
            <a:ext cx="2571760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SCN30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928670"/>
            <a:ext cx="2989263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Glava\AppData\Local\Temp\P_20170323_1128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4282" y="3732212"/>
            <a:ext cx="2928937" cy="3125788"/>
          </a:xfrm>
          <a:prstGeom prst="rect">
            <a:avLst/>
          </a:prstGeom>
        </p:spPr>
      </p:pic>
      <p:pic>
        <p:nvPicPr>
          <p:cNvPr id="8" name="Picture 2" descr="http://www.ru.all.biz/img/ru/catalog/2564865.jpeg"/>
          <p:cNvPicPr>
            <a:picLocks noChangeAspect="1" noChangeArrowheads="1"/>
          </p:cNvPicPr>
          <p:nvPr/>
        </p:nvPicPr>
        <p:blipFill>
          <a:blip r:embed="rId6" cstate="print"/>
          <a:srcRect l="2632" t="21712" r="2632" b="23026"/>
          <a:stretch>
            <a:fillRect/>
          </a:stretch>
        </p:blipFill>
        <p:spPr bwMode="auto">
          <a:xfrm>
            <a:off x="3214678" y="3698875"/>
            <a:ext cx="328614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Glava\AppData\Local\Temp\P_20170323_1127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12" y="3714751"/>
            <a:ext cx="2643187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19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Z:\для презентации\предприятия района\Видякин\DSC_8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425" y="214313"/>
            <a:ext cx="4355869" cy="300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Z:\для презентации\предприятия района\Сельхозхимия\DSC_4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294" y="241481"/>
            <a:ext cx="412169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Z:\для презентации\предприятия района\Видякин\DSC_8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495" y="3214688"/>
            <a:ext cx="43576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Z:\для презентации\предприятия района\Видякин\DSC_89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3925" y="3268504"/>
            <a:ext cx="41767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006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600" b="1" dirty="0"/>
              <a:t>Продукция Кикнурского Райпо</a:t>
            </a:r>
            <a:endParaRPr lang="ru-RU" sz="3600" dirty="0"/>
          </a:p>
        </p:txBody>
      </p:sp>
      <p:pic>
        <p:nvPicPr>
          <p:cNvPr id="4" name="Picture 6" descr="Z:\для презентации\P10909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786447" cy="2593571"/>
          </a:xfrm>
          <a:prstGeom prst="rect">
            <a:avLst/>
          </a:prstGeom>
          <a:noFill/>
        </p:spPr>
      </p:pic>
      <p:pic>
        <p:nvPicPr>
          <p:cNvPr id="8" name="Picture 8" descr="Изображение 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6190"/>
            <a:ext cx="3714747" cy="27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kiknurraipo.narod.ru/images/img8864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857628"/>
            <a:ext cx="3757564" cy="264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kiknurraipo.narod.ru/images/img886412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928670"/>
            <a:ext cx="3713534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>СОСТОЯНИЕ АГРОПРОМЫШЛЕННОГО КОМПЛЕКСА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786478"/>
          </a:xfrm>
        </p:spPr>
        <p:txBody>
          <a:bodyPr/>
          <a:lstStyle/>
          <a:p>
            <a:pPr>
              <a:buNone/>
            </a:pPr>
            <a:r>
              <a:rPr lang="ru-RU" altLang="ru-RU" sz="2000" b="1" dirty="0">
                <a:solidFill>
                  <a:schemeClr val="accent2"/>
                </a:solidFill>
              </a:rPr>
              <a:t> </a:t>
            </a:r>
            <a:r>
              <a:rPr lang="ru-RU" altLang="ru-RU" sz="1800" b="1" i="1" dirty="0"/>
              <a:t>В агропромышленном комплексе района функционирует</a:t>
            </a:r>
            <a:r>
              <a:rPr lang="ru-RU" altLang="ru-RU" sz="1800" b="1" dirty="0"/>
              <a:t> :</a:t>
            </a:r>
          </a:p>
          <a:p>
            <a:r>
              <a:rPr lang="ru-RU" altLang="ru-RU" sz="1800" b="1" dirty="0"/>
              <a:t>4 сельхозпредприятия </a:t>
            </a:r>
          </a:p>
          <a:p>
            <a:r>
              <a:rPr lang="ru-RU" altLang="ru-RU" sz="1800" b="1" dirty="0"/>
              <a:t>2 КФХ</a:t>
            </a:r>
          </a:p>
          <a:p>
            <a:r>
              <a:rPr lang="ru-RU" altLang="ru-RU" sz="1800" b="1" dirty="0"/>
              <a:t>личные подсобные хозяйства</a:t>
            </a:r>
            <a:endParaRPr lang="ru-RU" dirty="0"/>
          </a:p>
        </p:txBody>
      </p:sp>
      <p:pic>
        <p:nvPicPr>
          <p:cNvPr id="4" name="Picture 9" descr="10584_html_m517f35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000108"/>
            <a:ext cx="1366838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187086"/>
            <a:ext cx="664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dirty="0"/>
              <a:t>      </a:t>
            </a:r>
            <a:r>
              <a:rPr lang="ru-RU" b="1" dirty="0"/>
              <a:t>Среднегодовая численность работающих 24 человека</a:t>
            </a:r>
          </a:p>
        </p:txBody>
      </p:sp>
      <p:pic>
        <p:nvPicPr>
          <p:cNvPr id="6" name="Picture 12" descr="4833483-vintage-farm-tra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143116"/>
            <a:ext cx="122396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176798"/>
              </p:ext>
            </p:extLst>
          </p:nvPr>
        </p:nvGraphicFramePr>
        <p:xfrm>
          <a:off x="142842" y="3356992"/>
          <a:ext cx="8715434" cy="3501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30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30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9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Виды продукции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Ед.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изм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</a:p>
                  </a:txBody>
                  <a:tcPr marL="25400" marR="25400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Зерно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1314,8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1216,0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1923,0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2160,0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2014,0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3304,0</a:t>
                      </a:r>
                    </a:p>
                  </a:txBody>
                  <a:tcPr marL="25400" marR="25400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Картофель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890,4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2172,2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2234,4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1955,0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1553,0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1480,0</a:t>
                      </a:r>
                    </a:p>
                  </a:txBody>
                  <a:tcPr marL="25400" marR="25400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Овощи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898,4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601,2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573,3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570,0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666,4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666,8</a:t>
                      </a:r>
                    </a:p>
                  </a:txBody>
                  <a:tcPr marL="25400" marR="25400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Молоко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601,0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737,0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513,1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513,5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450,0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460,0</a:t>
                      </a:r>
                    </a:p>
                  </a:txBody>
                  <a:tcPr marL="25400" marR="25400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Мясо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148,0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191,0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185,0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190,0</a:t>
                      </a:r>
                    </a:p>
                  </a:txBody>
                  <a:tcPr marL="25400" marR="254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190,0</a:t>
                      </a:r>
                    </a:p>
                  </a:txBody>
                  <a:tcPr marL="25400" marR="25400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4282" y="2928935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Производство важнейших видов сельскохозяйственной продукции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altLang="ru-RU" sz="4000" b="1" dirty="0"/>
              <a:t>ПОТРЕБИТЕЛЬСКИЙ РЫНОК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48680"/>
            <a:ext cx="8410128" cy="54832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altLang="ru-RU" sz="2400" b="1" dirty="0"/>
              <a:t>66 магазинов розничной торговли</a:t>
            </a:r>
          </a:p>
          <a:p>
            <a:pPr>
              <a:spcBef>
                <a:spcPts val="0"/>
              </a:spcBef>
              <a:buNone/>
            </a:pPr>
            <a:r>
              <a:rPr lang="ru-RU" altLang="ru-RU" sz="2400" b="1" dirty="0"/>
              <a:t> в т. ч. 14 в сельской местности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/>
              <a:t> </a:t>
            </a:r>
            <a:r>
              <a:rPr lang="ru-RU" sz="1600" b="1" dirty="0"/>
              <a:t>1</a:t>
            </a:r>
            <a:r>
              <a:rPr lang="ru-RU" sz="1800" b="1" dirty="0"/>
              <a:t> среднее предприятие (</a:t>
            </a:r>
            <a:r>
              <a:rPr lang="ru-RU" sz="1800" b="1" dirty="0" err="1"/>
              <a:t>Кикнурское</a:t>
            </a:r>
            <a:r>
              <a:rPr lang="ru-RU" sz="1800" b="1" dirty="0"/>
              <a:t>  </a:t>
            </a:r>
            <a:r>
              <a:rPr lang="ru-RU" sz="1800" b="1" dirty="0" err="1"/>
              <a:t>райпо</a:t>
            </a:r>
            <a:r>
              <a:rPr lang="ru-RU" sz="1800" b="1" dirty="0"/>
              <a:t>),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/>
              <a:t> 4 малых предприятия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/>
              <a:t> 116 предпринимателей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/>
              <a:t>работает около 350 человек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/>
              <a:t>обеспечивает занятость более 23%  ЭАН</a:t>
            </a:r>
          </a:p>
          <a:p>
            <a:pPr>
              <a:buNone/>
            </a:pPr>
            <a:endParaRPr lang="ru-RU" altLang="ru-RU" sz="1800" b="1" dirty="0"/>
          </a:p>
        </p:txBody>
      </p:sp>
      <p:pic>
        <p:nvPicPr>
          <p:cNvPr id="4" name="Picture 7" descr="i45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857169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oin-clip-art-acq7ygzc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217291"/>
              </p:ext>
            </p:extLst>
          </p:nvPr>
        </p:nvGraphicFramePr>
        <p:xfrm>
          <a:off x="295770" y="2880170"/>
          <a:ext cx="8824494" cy="397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1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8330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2017 г.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2018</a:t>
                      </a:r>
                      <a:r>
                        <a:rPr lang="ru-RU" sz="1400" baseline="0" dirty="0">
                          <a:latin typeface="Times New Roman"/>
                          <a:ea typeface="Times New Roman"/>
                        </a:rPr>
                        <a:t> г.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2019 г.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2020 г.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20121г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2022 г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237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Оборот розничной торговли в фактически действующих ценах, тыс. рублей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840343,3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891155,3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931246,8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941411,4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944235,6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1028564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237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Оборот розничной торговли в сопоставимых ценах, 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105,6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97,5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92,7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92,9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237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Оборот общественного питания в фактически действующих ценах, тыс. рублей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65000,4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67710,3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69675,7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65163,3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70204,07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82842,9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237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Оборот общественного питания в сопоставимых ценах, 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102,2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100,7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100,6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90,1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112,4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98,5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237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Объем платных услуг населению в фактически действующих ценах, тыс. рублей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77743,2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80764,8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84850,3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86156,0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93854,9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103836,3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237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Объем платных услуг населению в сопоставимых ценах, 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99,2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99,7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102,1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98,2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105,4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109,0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ru-RU" altLang="ru-RU" sz="3200" b="1" dirty="0"/>
              <a:t>СОСТОЯНИЕ МАЛОГО И СРЕДНЕГО ПРЕДПРИНИМАТЕЛЬСТВА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1071546"/>
            <a:ext cx="3357586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altLang="ru-RU" sz="2000" b="1" i="1" dirty="0"/>
              <a:t>На территории района </a:t>
            </a:r>
          </a:p>
          <a:p>
            <a:pPr>
              <a:buNone/>
            </a:pPr>
            <a:r>
              <a:rPr lang="ru-RU" altLang="ru-RU" sz="2000" b="1" i="1" dirty="0"/>
              <a:t>зарегистрировано:</a:t>
            </a:r>
          </a:p>
          <a:p>
            <a:pPr>
              <a:buNone/>
            </a:pPr>
            <a:r>
              <a:rPr lang="ru-RU" altLang="ru-RU" sz="1800" dirty="0"/>
              <a:t>25 малых предприятий</a:t>
            </a:r>
          </a:p>
          <a:p>
            <a:pPr>
              <a:buNone/>
            </a:pPr>
            <a:endParaRPr lang="ru-RU" altLang="ru-RU" sz="1800" dirty="0"/>
          </a:p>
          <a:p>
            <a:pPr>
              <a:buNone/>
            </a:pPr>
            <a:endParaRPr lang="ru-RU" altLang="ru-RU" sz="1800" dirty="0"/>
          </a:p>
          <a:p>
            <a:pPr>
              <a:buNone/>
            </a:pPr>
            <a:r>
              <a:rPr lang="ru-RU" altLang="ru-RU" sz="1800" dirty="0"/>
              <a:t>116 индивидуальных предпринимателей</a:t>
            </a:r>
          </a:p>
          <a:p>
            <a:pPr>
              <a:buNone/>
            </a:pPr>
            <a:endParaRPr lang="ru-RU" altLang="ru-RU" sz="1800" dirty="0"/>
          </a:p>
          <a:p>
            <a:pPr>
              <a:buNone/>
            </a:pPr>
            <a:endParaRPr lang="ru-RU" altLang="ru-RU" sz="1800" dirty="0"/>
          </a:p>
          <a:p>
            <a:pPr>
              <a:buNone/>
            </a:pPr>
            <a:endParaRPr lang="ru-RU" altLang="ru-RU" sz="1800" dirty="0"/>
          </a:p>
          <a:p>
            <a:pPr>
              <a:buNone/>
            </a:pPr>
            <a:r>
              <a:rPr lang="ru-RU" sz="1800" dirty="0"/>
              <a:t>Оборот субъектов малого предпринимательства </a:t>
            </a:r>
            <a:br>
              <a:rPr lang="ru-RU" sz="1800" dirty="0"/>
            </a:br>
            <a:r>
              <a:rPr lang="ru-RU" sz="1800" b="1" dirty="0">
                <a:latin typeface="Times New Roman"/>
              </a:rPr>
              <a:t>8</a:t>
            </a:r>
            <a:r>
              <a:rPr lang="ru-RU" sz="1800" b="1" dirty="0">
                <a:latin typeface="Times New Roman"/>
                <a:ea typeface="Times New Roman"/>
              </a:rPr>
              <a:t>34,4 </a:t>
            </a:r>
            <a:r>
              <a:rPr lang="ru-RU" sz="1800" b="1" dirty="0"/>
              <a:t>млн. рублей</a:t>
            </a:r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r>
              <a:rPr lang="ru-RU" sz="1800" dirty="0"/>
              <a:t>Отгружено товаров собственного производства, выполнено работ и услуг </a:t>
            </a:r>
            <a:r>
              <a:rPr lang="ru-RU" sz="1800" b="1" dirty="0">
                <a:latin typeface="Times New Roman"/>
                <a:ea typeface="Times New Roman"/>
              </a:rPr>
              <a:t>216,2 </a:t>
            </a:r>
            <a:r>
              <a:rPr lang="ru-RU" sz="1800" b="1" dirty="0"/>
              <a:t> млн. рублей</a:t>
            </a:r>
          </a:p>
          <a:p>
            <a:pPr>
              <a:buNone/>
            </a:pPr>
            <a:endParaRPr lang="ru-RU" sz="1800" b="1" dirty="0"/>
          </a:p>
          <a:p>
            <a:endParaRPr lang="ru-RU" dirty="0"/>
          </a:p>
        </p:txBody>
      </p:sp>
      <p:pic>
        <p:nvPicPr>
          <p:cNvPr id="5" name="Picture 17" descr="scopeofpractice-nursesasstakeholders-museandcompass-100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4422"/>
            <a:ext cx="10255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2012531324566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71744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coin-clip-art-acq7ygzc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29066"/>
            <a:ext cx="7921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coin-clip-art-acq7ygzc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286388"/>
            <a:ext cx="6492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042624_14175699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714752"/>
            <a:ext cx="10255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8596" y="1285861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latin typeface="Times New Roman"/>
                <a:ea typeface="Times New Roman"/>
              </a:rPr>
              <a:t>Численность занятых в малом  </a:t>
            </a:r>
          </a:p>
          <a:p>
            <a:pPr>
              <a:buNone/>
            </a:pPr>
            <a:r>
              <a:rPr lang="ru-RU" dirty="0">
                <a:latin typeface="Times New Roman"/>
                <a:ea typeface="Times New Roman"/>
              </a:rPr>
              <a:t>Предпринимательстве 571 человек</a:t>
            </a:r>
            <a:endParaRPr lang="ru-RU" alt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2214554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Доля занятых в сфере малого бизнеса по отношению к численности занятых в экономике района  </a:t>
            </a:r>
            <a:r>
              <a:rPr lang="ru-RU" b="1" dirty="0"/>
              <a:t>23,3%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4714885"/>
            <a:ext cx="2571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Удельный вес налоговых платежей от СМП в общем объеме налоговых поступлений  </a:t>
            </a:r>
            <a:r>
              <a:rPr lang="ru-RU" b="1" dirty="0"/>
              <a:t>39,66 %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36712"/>
          </a:xfrm>
        </p:spPr>
        <p:txBody>
          <a:bodyPr>
            <a:noAutofit/>
          </a:bodyPr>
          <a:lstStyle/>
          <a:p>
            <a:r>
              <a:rPr lang="ru-RU" sz="2800" b="1" dirty="0"/>
              <a:t>Основные показатели деятельности субъектов малого предпринимательства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983756"/>
              </p:ext>
            </p:extLst>
          </p:nvPr>
        </p:nvGraphicFramePr>
        <p:xfrm>
          <a:off x="107124" y="836712"/>
          <a:ext cx="8929751" cy="619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4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5271">
                <a:tc>
                  <a:txBody>
                    <a:bodyPr/>
                    <a:lstStyle/>
                    <a:p>
                      <a:pPr marL="1041400"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Показатель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>
                          <a:latin typeface="Times New Roman"/>
                          <a:ea typeface="Times New Roman"/>
                        </a:rPr>
                        <a:t>Ед</a:t>
                      </a:r>
                      <a:r>
                        <a:rPr lang="ru-RU" sz="11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50" dirty="0" err="1">
                          <a:latin typeface="Times New Roman"/>
                          <a:ea typeface="Times New Roman"/>
                        </a:rPr>
                        <a:t>изм</a:t>
                      </a:r>
                      <a:r>
                        <a:rPr lang="ru-RU" sz="115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2017 г.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2018 г.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2019 г.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R="165100"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2020г. 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R="165100"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2021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R="165100"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2022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Количество малых предприятий, всего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328"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Численность занятых в малом  предпринимательстве - всего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1006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811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738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601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629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734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99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Оборот субъектов малого предпринимательства - всего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млн. руб.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591,6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662,5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635,3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636,4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650,8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690,2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18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Оборот индивидуальных предпринимателей - всего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млн. руб.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160,1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168,4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168,7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169,0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183,6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212,7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48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Отгружено товаров собственного</a:t>
                      </a: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производства, выполнено работ и услуг малыми предприятиями - всего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млн. руб.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186,7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218,8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218,8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218,6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216,2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218,8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998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Отгружено товаров собственного производства, выполнено работ и услуг индивидуальными предпринимателями - всего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млн. руб.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25,1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25,5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25,6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25,5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25,6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25,6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998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Доля субъектов малого предпринимательства в выпуске продукции предприятиями и организациями территории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52,8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71,7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65,9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61,2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70,4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73,5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641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Инвестиции в основной капитал СМП - всего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млн. руб.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30,5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26,5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27,1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28,5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29,5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30,2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0998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Поступление налоговых платежей от субъектов малого предпринимательства в консолидированный бюджет  района - всего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млн. руб.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11,1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16,3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17,6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17,8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14,4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13,7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3244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Удельный вес налоговых платежей от СМП в объеме налоговых поступлений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40,8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48,1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49,7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48,9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39,7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38,4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Количественные показатели субъектов МСП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709468"/>
              </p:ext>
            </p:extLst>
          </p:nvPr>
        </p:nvGraphicFramePr>
        <p:xfrm>
          <a:off x="457200" y="1600200"/>
          <a:ext cx="82296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Един. Изм.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2017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2018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2022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Юридические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Индивидуальные предприниматели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/>
                        <a:t>Самозанятые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486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Основные точки роста экономики МО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r>
              <a:rPr lang="ru-RU" dirty="0"/>
              <a:t>Сельское хозяйство :</a:t>
            </a:r>
          </a:p>
          <a:p>
            <a:pPr marL="0" indent="0">
              <a:buNone/>
            </a:pPr>
            <a:r>
              <a:rPr lang="ru-RU" sz="2000" dirty="0"/>
              <a:t>Введение в оборот ранее выпавшей из оборота пашни;</a:t>
            </a:r>
          </a:p>
          <a:p>
            <a:pPr marL="0" indent="0">
              <a:buNone/>
            </a:pPr>
            <a:r>
              <a:rPr lang="ru-RU" sz="2000" dirty="0"/>
              <a:t>Создание потребительской кооперации среди малых форм хозяйствования;</a:t>
            </a:r>
          </a:p>
          <a:p>
            <a:pPr marL="0" indent="0">
              <a:buNone/>
            </a:pPr>
            <a:r>
              <a:rPr lang="ru-RU" sz="2000" dirty="0"/>
              <a:t>Поиск инвесторов для сельхоз товаропроизводителей. </a:t>
            </a:r>
          </a:p>
          <a:p>
            <a:r>
              <a:rPr lang="ru-RU" dirty="0"/>
              <a:t>Малое предпринимательство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2000" dirty="0"/>
              <a:t>увеличение количества малых предприятий в реальном секторе экономики;</a:t>
            </a:r>
            <a:br>
              <a:rPr lang="ru-RU" sz="2000" dirty="0"/>
            </a:br>
            <a:r>
              <a:rPr lang="ru-RU" sz="2000" dirty="0"/>
              <a:t>решение вопроса переработки и утилизации отходов лесопереработки;</a:t>
            </a:r>
            <a:br>
              <a:rPr lang="ru-RU" sz="2000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48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0021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Администрация Кикнурского муниципального округа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612300, Кировская обл., пгт Кикнур,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ул. Советская,</a:t>
            </a:r>
            <a:r>
              <a:rPr lang="en-US" altLang="ru-RU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 </a:t>
            </a:r>
            <a:r>
              <a:rPr lang="ru-RU" altLang="ru-RU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36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600" b="1" dirty="0">
                <a:latin typeface="Ubuntu" panose="020B0504030602030204" pitchFamily="34" charset="0"/>
                <a:sym typeface="PFBeauSansPro-Regular"/>
              </a:rPr>
              <a:t>Телефон: 8(83341)</a:t>
            </a:r>
            <a:r>
              <a:rPr lang="ru-RU" altLang="ru-RU" sz="2600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 </a:t>
            </a:r>
            <a:r>
              <a:rPr lang="ru-RU" altLang="ru-RU" sz="2600" b="1" dirty="0">
                <a:latin typeface="Ubuntu" panose="020B0504030602030204" pitchFamily="34" charset="0"/>
                <a:sym typeface="PFBeauSansPro-Regular"/>
              </a:rPr>
              <a:t>5-12-51</a:t>
            </a:r>
            <a:r>
              <a:rPr lang="en-US" altLang="ru-RU" sz="2600" b="1" dirty="0">
                <a:latin typeface="Ubuntu" panose="020B0504030602030204" pitchFamily="34" charset="0"/>
                <a:sym typeface="PFBeauSansPro-Regular"/>
              </a:rPr>
              <a:t>, 5-15-34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700" b="1" dirty="0">
                <a:latin typeface="Ubuntu" panose="020B0504030602030204" pitchFamily="34" charset="0"/>
                <a:sym typeface="PFBeauSansPro-Regular"/>
              </a:rPr>
              <a:t>Заместитель главы администрации округа по экономике, заведующий отделом экономики - Комаров Николай Валентинович</a:t>
            </a:r>
          </a:p>
          <a:p>
            <a:r>
              <a:rPr lang="en-US" dirty="0">
                <a:hlinkClick r:id="rId2"/>
              </a:rPr>
              <a:t>https://kiknur-okrug.gosuslugi.ru/</a:t>
            </a:r>
            <a:endParaRPr lang="ru-RU" dirty="0"/>
          </a:p>
          <a:p>
            <a:r>
              <a:rPr lang="en-US" dirty="0">
                <a:hlinkClick r:id="rId3"/>
              </a:rPr>
              <a:t>https://vk.com/kiknursky_okryg</a:t>
            </a:r>
            <a:endParaRPr lang="ru-RU" dirty="0"/>
          </a:p>
          <a:p>
            <a:r>
              <a:rPr lang="en-US" dirty="0">
                <a:hlinkClick r:id="rId4"/>
              </a:rPr>
              <a:t>https://ok.ru/group/55761772740715</a:t>
            </a:r>
            <a:endParaRPr lang="ru-RU" dirty="0"/>
          </a:p>
          <a:p>
            <a:r>
              <a:rPr lang="en-US" dirty="0"/>
              <a:t>https://t.me/kiknur_okrug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54BCC3-13EE-4E52-BC23-1CB0C346B73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600" b="1" dirty="0">
                <a:latin typeface="Ubuntu" panose="020B0504030602030204" pitchFamily="34" charset="0"/>
                <a:ea typeface="+mj-ea"/>
                <a:cs typeface="+mj-cs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335778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1900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Glava\Desktop\arkikn-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632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lava\Desktop\arkikn-b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t="5934" r="2299"/>
          <a:stretch>
            <a:fillRect/>
          </a:stretch>
        </p:blipFill>
        <p:spPr bwMode="auto">
          <a:xfrm>
            <a:off x="6619875" y="3857625"/>
            <a:ext cx="25241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0320576"/>
          <p:cNvPicPr>
            <a:picLocks noChangeAspect="1" noChangeArrowheads="1"/>
          </p:cNvPicPr>
          <p:nvPr/>
        </p:nvPicPr>
        <p:blipFill>
          <a:blip r:embed="rId4" cstate="print"/>
          <a:srcRect l="-2318" t="49625" r="46864"/>
          <a:stretch>
            <a:fillRect/>
          </a:stretch>
        </p:blipFill>
        <p:spPr bwMode="auto">
          <a:xfrm>
            <a:off x="6125941" y="1071546"/>
            <a:ext cx="3018059" cy="307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ОСОБЕННОСТИ ЭКОНОМИКО-ГЕОГРАФИЧЕСКОГО ПОЛОЖЕНИЯ ОКРУГА</a:t>
            </a:r>
            <a:endParaRPr lang="ru-RU" sz="2400" dirty="0"/>
          </a:p>
        </p:txBody>
      </p:sp>
      <p:pic>
        <p:nvPicPr>
          <p:cNvPr id="8" name="Picture 9" descr="population-clip-art-at-clker-com-vector-clip-art-online-royalty-ZhmA8v-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714356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714356"/>
            <a:ext cx="4500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НАСЕЛЕНИЕ ОКРУГА</a:t>
            </a:r>
          </a:p>
          <a:p>
            <a:r>
              <a:rPr lang="ru-RU" b="1" dirty="0"/>
              <a:t>6899 человек</a:t>
            </a:r>
          </a:p>
          <a:p>
            <a:r>
              <a:rPr lang="ru-RU" b="1" dirty="0"/>
              <a:t>43 малыша родилось</a:t>
            </a:r>
          </a:p>
          <a:p>
            <a:r>
              <a:rPr lang="ru-RU" b="1" dirty="0"/>
              <a:t>204 человека умерло</a:t>
            </a:r>
          </a:p>
          <a:p>
            <a:r>
              <a:rPr lang="ru-RU" b="1" dirty="0"/>
              <a:t>Естественный прирост населения  -161 </a:t>
            </a:r>
          </a:p>
        </p:txBody>
      </p:sp>
      <p:pic>
        <p:nvPicPr>
          <p:cNvPr id="10" name="Picture 15" descr="refrigerator-repai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572140"/>
            <a:ext cx="122554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118435511_ol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5357826"/>
            <a:ext cx="11461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hstickmankidsclassmat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6000768"/>
            <a:ext cx="180022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85720" y="5187561"/>
            <a:ext cx="2357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Пенсионеры   3450</a:t>
            </a:r>
          </a:p>
          <a:p>
            <a:r>
              <a:rPr lang="ru-RU" sz="1400" b="1" dirty="0"/>
              <a:t>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86051" y="5572140"/>
            <a:ext cx="2609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Дети </a:t>
            </a:r>
            <a:r>
              <a:rPr lang="ru-RU" sz="1400" b="1" dirty="0"/>
              <a:t> до 18 лет    1110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5214950"/>
            <a:ext cx="3929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Трудоспособное население 3150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2214554"/>
            <a:ext cx="67151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образование Кикнурский муниципальный округ находится на юго-западе Кировской области, граничит с Нижегородской областью и районами Кировской области-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Санчурским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Яранским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Тужинским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Занимает площадь 1684 кв.км, плотность насления-4,1 чел/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кв.км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территории района проходит трасса регионального значения Нижний Новгород-Киров.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Территория МО Кикнурский  муниципальный округ Кировской области включает в себя территории бывшего городского поселения с населенными пунктами,  сельского поселения с  населенными пунктами 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28604"/>
          </a:xfrm>
        </p:spPr>
        <p:txBody>
          <a:bodyPr>
            <a:noAutofit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2400" dirty="0"/>
              <a:t> </a:t>
            </a:r>
            <a:r>
              <a:rPr lang="ru-RU" sz="2400" b="1" i="1" dirty="0"/>
              <a:t>Динамика численности населения Кикнурского  муниципального округа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932044"/>
              </p:ext>
            </p:extLst>
          </p:nvPr>
        </p:nvGraphicFramePr>
        <p:xfrm>
          <a:off x="0" y="2479694"/>
          <a:ext cx="9143999" cy="4400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Демографические показатели по годам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r>
                        <a:rPr lang="ru-RU" sz="1600" baseline="0" dirty="0">
                          <a:latin typeface="Calibri"/>
                          <a:ea typeface="Calibri"/>
                          <a:cs typeface="Times New Roman"/>
                        </a:rPr>
                        <a:t> ожидаемое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Численность постоянного населения (человек) среднегодовая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7875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7641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7362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7094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6899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6636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том числе: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городского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4500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4432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4362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4300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4240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4170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сельского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3375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3209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2794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2659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2466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Темп роста численности постоянного населения (среднегодового) (% к предыдущему году)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98,1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96,3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96,4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Коэффициент естественного прироста населения (на 1000 человек населения)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-11,7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-16,2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-14,8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-14,4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-23,3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-22,9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Коэффициент миграционного прироста (на 10000 человек населения)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-114,3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-210,7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-224,1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-225,5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-153,6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-161,2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занятых в экономике, включая занятых в личном подсобном хозяйстве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"/>
                        </a:rPr>
                        <a:t>2 665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"/>
                        </a:rPr>
                        <a:t>2 593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"/>
                        </a:rPr>
                        <a:t>2 557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"/>
                        </a:rPr>
                        <a:t>2 492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2425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571479"/>
            <a:ext cx="871543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Численность трудоспособного населения в 2021 году составила 3150 человек, моложе трудоспособного возраста-1160 человек, старше трудоспособного возраста-2827 человек.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В 2021 году среднегодовая численность постоянного населения района  составила 6899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 том числе городское население – 4240 человек  (61,5% от общей численности населения), сельское население – 2659 человек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( 38,5% ).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Уровень жизни населения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Оплата труда и доходы населения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37043"/>
              </p:ext>
            </p:extLst>
          </p:nvPr>
        </p:nvGraphicFramePr>
        <p:xfrm>
          <a:off x="785786" y="1500174"/>
          <a:ext cx="8072495" cy="413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3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01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2017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2018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2021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2022 год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Среднедушевые денежные доходы (в месяц), руб. 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13039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14953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15966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17176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19565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22209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Реальные денежные доходы населения в % к предыдущему году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101,03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114,6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106,8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107,6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113,9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113,5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Среднемесячная номинальная начисленная заработная плата в расчете на одного работника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12412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13552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14453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15782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17466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19729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расходов населения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753618"/>
              </p:ext>
            </p:extLst>
          </p:nvPr>
        </p:nvGraphicFramePr>
        <p:xfrm>
          <a:off x="457200" y="1600200"/>
          <a:ext cx="8229600" cy="2783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67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2018год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20120год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Всего население, чел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7875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7641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7362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7128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6899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6636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Население, занятое в экономике,  чел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"/>
                        </a:rPr>
                        <a:t>2 665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"/>
                        </a:rPr>
                        <a:t>2 593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"/>
                        </a:rPr>
                        <a:t>2 557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"/>
                        </a:rPr>
                        <a:t>2 504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2 453,00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2 425,00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розничного товарооборота на душу населения,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108710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116628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126659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133238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136865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155000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платных услуг на душу населения,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9872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10570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13604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15647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i="1" dirty="0"/>
              <a:t>Структура промышленности Кикнурского муниципального округа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095864"/>
              </p:ext>
            </p:extLst>
          </p:nvPr>
        </p:nvGraphicFramePr>
        <p:xfrm>
          <a:off x="5000628" y="1571612"/>
          <a:ext cx="414337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428736"/>
            <a:ext cx="507206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экономики Кикнурского округа достаточно стабильна: наибольший удельный вес  принадлежит торговле, обрабатывающим отраслям промышленности, лесному хозяйству.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структуре обрабатывающих производств основными видами деятельности являются обработка древесины, пищевая промышленность.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Отгружено товаров, выполнено работ и услуг за 2021 год в сумме </a:t>
            </a:r>
            <a:r>
              <a:rPr lang="ru-RU" b="1" dirty="0"/>
              <a:t>421869,58</a:t>
            </a:r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руб., что составляет к уровню 2020 года 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120,0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%, в т.ч. производство пищевых продуктов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42008,0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тыс.рублей, обработка древесины и производство изделий из дерева - </a:t>
            </a:r>
            <a:r>
              <a:rPr lang="ru-RU" b="1" dirty="0"/>
              <a:t>258 412,6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b="1" dirty="0"/>
              <a:t>,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производство и распределение  электроэнергии, газа и пара , водоснабжение и водоотведение  -33941,0</a:t>
            </a:r>
            <a:r>
              <a:rPr lang="ru-RU" dirty="0"/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тыс. рублей,</a:t>
            </a:r>
          </a:p>
          <a:p>
            <a:endParaRPr lang="ru-RU" sz="1600" b="1" dirty="0">
              <a:ea typeface="Calibri"/>
              <a:cs typeface="Times New Roman"/>
            </a:endParaRPr>
          </a:p>
          <a:p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3137</TotalTime>
  <Words>1340</Words>
  <Application>Microsoft Office PowerPoint</Application>
  <PresentationFormat>Экран (4:3)</PresentationFormat>
  <Paragraphs>481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Ubuntu</vt:lpstr>
      <vt:lpstr>Wingdings</vt:lpstr>
      <vt:lpstr>Тема Office</vt:lpstr>
      <vt:lpstr>  Инвестиционный паспорт Кикнурского  муниципального округа    2023</vt:lpstr>
      <vt:lpstr>Презентация PowerPoint</vt:lpstr>
      <vt:lpstr>Презентация PowerPoint</vt:lpstr>
      <vt:lpstr>Презентация PowerPoint</vt:lpstr>
      <vt:lpstr>Презентация PowerPoint</vt:lpstr>
      <vt:lpstr>   Динамика численности населения Кикнурского  муниципального округа </vt:lpstr>
      <vt:lpstr>Уровень жизни населения </vt:lpstr>
      <vt:lpstr>Показатели расходов населения </vt:lpstr>
      <vt:lpstr>Структура промышленности Кикнурского муниципального округа</vt:lpstr>
      <vt:lpstr>Производство важнейших видов промышленной продукции</vt:lpstr>
      <vt:lpstr>Продукция местных производителей</vt:lpstr>
      <vt:lpstr>Презентация PowerPoint</vt:lpstr>
      <vt:lpstr>Продукция Кикнурского Райпо</vt:lpstr>
      <vt:lpstr>СОСТОЯНИЕ АГРОПРОМЫШЛЕННОГО КОМПЛЕКСА </vt:lpstr>
      <vt:lpstr>ПОТРЕБИТЕЛЬСКИЙ РЫНОК</vt:lpstr>
      <vt:lpstr>СОСТОЯНИЕ МАЛОГО И СРЕДНЕГО ПРЕДПРИНИМАТЕЛЬСТВА</vt:lpstr>
      <vt:lpstr>Основные показатели деятельности субъектов малого предпринимательства</vt:lpstr>
      <vt:lpstr>Количественные показатели субъектов МСП</vt:lpstr>
      <vt:lpstr>Основные точки роста экономики МО</vt:lpstr>
      <vt:lpstr>Контакты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Миграция населения</dc:title>
  <dc:creator>zam_glav_econ</dc:creator>
  <cp:lastModifiedBy>User</cp:lastModifiedBy>
  <cp:revision>301</cp:revision>
  <dcterms:created xsi:type="dcterms:W3CDTF">2018-11-02T10:49:36Z</dcterms:created>
  <dcterms:modified xsi:type="dcterms:W3CDTF">2023-04-26T09:34:04Z</dcterms:modified>
</cp:coreProperties>
</file>